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79" r:id="rId8"/>
    <p:sldId id="274" r:id="rId9"/>
    <p:sldId id="269" r:id="rId10"/>
    <p:sldId id="270" r:id="rId11"/>
    <p:sldId id="272" r:id="rId12"/>
    <p:sldId id="281" r:id="rId13"/>
    <p:sldId id="282" r:id="rId14"/>
    <p:sldId id="259" r:id="rId15"/>
    <p:sldId id="264" r:id="rId16"/>
    <p:sldId id="268" r:id="rId17"/>
    <p:sldId id="267" r:id="rId18"/>
    <p:sldId id="280" r:id="rId19"/>
    <p:sldId id="276" r:id="rId20"/>
    <p:sldId id="277" r:id="rId21"/>
    <p:sldId id="260" r:id="rId22"/>
    <p:sldId id="283" r:id="rId23"/>
    <p:sldId id="284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5DD547B-DFB3-40DD-BBD1-D00696C8BC0D}">
          <p14:sldIdLst>
            <p14:sldId id="256"/>
            <p14:sldId id="261"/>
            <p14:sldId id="257"/>
            <p14:sldId id="258"/>
            <p14:sldId id="262"/>
            <p14:sldId id="263"/>
            <p14:sldId id="279"/>
            <p14:sldId id="274"/>
            <p14:sldId id="269"/>
            <p14:sldId id="270"/>
            <p14:sldId id="272"/>
            <p14:sldId id="281"/>
            <p14:sldId id="282"/>
            <p14:sldId id="259"/>
            <p14:sldId id="264"/>
            <p14:sldId id="268"/>
            <p14:sldId id="267"/>
          </p14:sldIdLst>
        </p14:section>
        <p14:section name="Sezione senza titolo" id="{A7412683-E5FA-4717-89AF-E7DDA0276503}">
          <p14:sldIdLst>
            <p14:sldId id="280"/>
            <p14:sldId id="276"/>
            <p14:sldId id="277"/>
            <p14:sldId id="260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13"/>
  </p:normalViewPr>
  <p:slideViewPr>
    <p:cSldViewPr snapToGrid="0" snapToObjects="1">
      <p:cViewPr varScale="1">
        <p:scale>
          <a:sx n="39" d="100"/>
          <a:sy n="39" d="100"/>
        </p:scale>
        <p:origin x="7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52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02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57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44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8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0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8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71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3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83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82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2617-D7E1-CD44-9C35-67DB814F97C5}" type="datetimeFigureOut">
              <a:rPr lang="it-IT" smtClean="0"/>
              <a:t>22/01/2018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177A-7A1C-E84A-9943-5847278CC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9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40243" y="3884373"/>
            <a:ext cx="7226081" cy="1403723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ALLA RICERCA DELL’ALGORITMO PERFETTO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45250" y="5213825"/>
            <a:ext cx="6027149" cy="996862"/>
          </a:xfrm>
        </p:spPr>
        <p:txBody>
          <a:bodyPr>
            <a:normAutofit fontScale="32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6000" b="1" dirty="0" smtClean="0"/>
              <a:t>DALLE  NOTIZIE SOCIALI AGLI OGGETTI SOCIALI</a:t>
            </a:r>
            <a:endParaRPr lang="it-IT" sz="6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97" y="575593"/>
            <a:ext cx="5381237" cy="35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Film sociale 1932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2" y="1690304"/>
            <a:ext cx="4602215" cy="3397729"/>
          </a:xfrm>
        </p:spPr>
      </p:pic>
      <p:sp>
        <p:nvSpPr>
          <p:cNvPr id="5" name="Rettangolo 4"/>
          <p:cNvSpPr/>
          <p:nvPr/>
        </p:nvSpPr>
        <p:spPr>
          <a:xfrm>
            <a:off x="146115" y="5360700"/>
            <a:ext cx="8540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  </a:t>
            </a:r>
            <a:r>
              <a:rPr lang="it-IT" sz="1400" dirty="0" smtClean="0"/>
              <a:t>Hollywood chiuse </a:t>
            </a:r>
            <a:r>
              <a:rPr lang="it-IT" sz="1400" dirty="0"/>
              <a:t>le porte dopo questo </a:t>
            </a:r>
            <a:r>
              <a:rPr lang="it-IT" sz="1400" dirty="0" smtClean="0"/>
              <a:t>film. Che fu pure vietato </a:t>
            </a:r>
            <a:r>
              <a:rPr lang="it-IT" sz="1400" dirty="0"/>
              <a:t>dalla Germania nazista dal 1933 al </a:t>
            </a:r>
            <a:r>
              <a:rPr lang="it-IT" sz="1400" dirty="0" smtClean="0"/>
              <a:t>1945</a:t>
            </a:r>
            <a:r>
              <a:rPr lang="it-IT" sz="1400" dirty="0"/>
              <a:t> </a:t>
            </a:r>
            <a:r>
              <a:rPr lang="it-IT" sz="1400" dirty="0" smtClean="0"/>
              <a:t>e </a:t>
            </a:r>
            <a:r>
              <a:rPr lang="it-IT" sz="1400" dirty="0"/>
              <a:t>nel Regno </a:t>
            </a:r>
            <a:r>
              <a:rPr lang="it-IT" sz="1400" dirty="0" smtClean="0"/>
              <a:t>Unito. Anche nell’ Italia fascista </a:t>
            </a:r>
            <a:r>
              <a:rPr lang="it-IT" sz="1400" dirty="0"/>
              <a:t>il film venne bandito; la pellicola uscì in Italia solo all'inizio degli anni settanta, e solo in televisione, dopo essere stato doppiato su richiesta della RAI.</a:t>
            </a:r>
          </a:p>
        </p:txBody>
      </p:sp>
    </p:spTree>
    <p:extLst>
      <p:ext uri="{BB962C8B-B14F-4D97-AF65-F5344CB8AC3E}">
        <p14:creationId xmlns:p14="http://schemas.microsoft.com/office/powerpoint/2010/main" val="12594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“</a:t>
            </a:r>
            <a:r>
              <a:rPr lang="it-IT" sz="3600" b="1" dirty="0"/>
              <a:t>Ascensori e scale mobili sono per nani, zoppi e handicappati”. Parola di </a:t>
            </a:r>
            <a:r>
              <a:rPr lang="it-IT" sz="3600" b="1" dirty="0" smtClean="0"/>
              <a:t>Sgarbi (top10)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27" y="3306618"/>
            <a:ext cx="8502073" cy="281954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it-IT" i="1" dirty="0" smtClean="0"/>
          </a:p>
          <a:p>
            <a:pPr marL="0" indent="0" algn="just">
              <a:buNone/>
            </a:pPr>
            <a:endParaRPr lang="it-IT" i="1" dirty="0"/>
          </a:p>
          <a:p>
            <a:pPr marL="0" indent="0" algn="just">
              <a:buNone/>
            </a:pPr>
            <a:r>
              <a:rPr lang="it-IT" i="1" dirty="0" smtClean="0"/>
              <a:t>Il </a:t>
            </a:r>
            <a:r>
              <a:rPr lang="it-IT" i="1" dirty="0"/>
              <a:t>critico d’arte, candidato sindaco di Urbino, in un’intervista dichiara: “Una città civile non ha né ascensori né scale mobili”. </a:t>
            </a:r>
            <a:r>
              <a:rPr lang="it-IT" i="1" dirty="0" err="1"/>
              <a:t>Argentin</a:t>
            </a:r>
            <a:r>
              <a:rPr lang="it-IT" i="1" dirty="0"/>
              <a:t>: “Pover'uomo. Si sa come si nasce, non si sa come si muore”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17 </a:t>
            </a:r>
            <a:r>
              <a:rPr lang="it-IT" dirty="0"/>
              <a:t>marzo </a:t>
            </a:r>
            <a:r>
              <a:rPr lang="it-IT" dirty="0" smtClean="0"/>
              <a:t>2014</a:t>
            </a:r>
            <a:r>
              <a:rPr lang="it-IT" b="1" dirty="0"/>
              <a:t>“Una città civile non ha né ascensori né scale mobili. Solo quelle abitate da nani, zoppi e handicappati hanno le scale mobili. Se le devono mettere nel culo”: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ROMA </a:t>
            </a:r>
            <a:r>
              <a:rPr lang="it-IT" dirty="0" smtClean="0"/>
              <a:t>–le </a:t>
            </a:r>
            <a:r>
              <a:rPr lang="it-IT" dirty="0"/>
              <a:t>dichiarazioni di Vittorio Sgarbi, in qualità di candidato sindaco della città di Urbino con i Verdi, lasciano quanto meno interdetti. In un’intervista rilasciata a Maria Gabriella Lanza su “il Ducato”, il critico d’arte sbaraglia in un colpo tutti i principi, le ragioni e le battaglie per l’accessibilità universale, o “design for </a:t>
            </a:r>
            <a:r>
              <a:rPr lang="it-IT" dirty="0" err="1"/>
              <a:t>all</a:t>
            </a:r>
            <a:r>
              <a:rPr lang="it-IT" dirty="0"/>
              <a:t>”.Scale e ascensori sono liquidati semplicemente come brutti, addirittura “incivili”.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65" y="1237518"/>
            <a:ext cx="2768022" cy="20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filone info-sociale?</a:t>
            </a:r>
            <a:endParaRPr lang="it-IT" dirty="0"/>
          </a:p>
        </p:txBody>
      </p:sp>
      <p:pic>
        <p:nvPicPr>
          <p:cNvPr id="8" name="Immagine 7" descr="post-handicap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69" y="1625093"/>
            <a:ext cx="4560782" cy="48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Cavalcare il filone?</a:t>
            </a:r>
            <a:endParaRPr lang="it-IT" dirty="0"/>
          </a:p>
        </p:txBody>
      </p:sp>
      <p:pic>
        <p:nvPicPr>
          <p:cNvPr id="4" name="Immagine 3" descr="parcheggi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801"/>
            <a:ext cx="9144000" cy="28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MEGLIO SI COMUNICA </a:t>
            </a:r>
            <a:br>
              <a:rPr lang="it-IT" b="1" dirty="0" smtClean="0"/>
            </a:br>
            <a:r>
              <a:rPr lang="it-IT" b="1" dirty="0" smtClean="0"/>
              <a:t>PIU’ VALE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   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    </a:t>
            </a:r>
            <a:r>
              <a:rPr lang="it-IT" sz="4000" dirty="0" smtClean="0"/>
              <a:t>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NON ESISTE UN CRITERIO OGGETTIVO </a:t>
            </a:r>
          </a:p>
          <a:p>
            <a:pPr marL="0" indent="0" algn="ctr">
              <a:buNone/>
            </a:pPr>
            <a:r>
              <a:rPr lang="it-IT" b="1" dirty="0" smtClean="0"/>
              <a:t>DI VALORE </a:t>
            </a:r>
          </a:p>
          <a:p>
            <a:pPr marL="0" indent="0" algn="ctr">
              <a:buNone/>
            </a:pPr>
            <a:r>
              <a:rPr lang="it-IT" b="1" dirty="0" smtClean="0"/>
              <a:t>NELLA REALTA’ DEI MEDIA</a:t>
            </a:r>
            <a:endParaRPr lang="it-IT" b="1" dirty="0"/>
          </a:p>
          <a:p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07" y="1417638"/>
            <a:ext cx="6213209" cy="30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KIM KARDASHIAN</a:t>
            </a:r>
            <a:br>
              <a:rPr lang="it-IT" dirty="0" smtClean="0"/>
            </a:br>
            <a:r>
              <a:rPr lang="it-IT" dirty="0" smtClean="0"/>
              <a:t>vale perché comunica al meglio</a:t>
            </a:r>
            <a:endParaRPr lang="it-IT" b="1" dirty="0"/>
          </a:p>
        </p:txBody>
      </p:sp>
      <p:pic>
        <p:nvPicPr>
          <p:cNvPr id="4" name="Segnaposto contenuto 3" descr="kim-kardashian-27-611634_tn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19" r="-68419"/>
          <a:stretch>
            <a:fillRect/>
          </a:stretch>
        </p:blipFill>
        <p:spPr>
          <a:xfrm>
            <a:off x="662287" y="1723187"/>
            <a:ext cx="7410020" cy="4075226"/>
          </a:xfrm>
        </p:spPr>
      </p:pic>
    </p:spTree>
    <p:extLst>
      <p:ext uri="{BB962C8B-B14F-4D97-AF65-F5344CB8AC3E}">
        <p14:creationId xmlns:p14="http://schemas.microsoft.com/office/powerpoint/2010/main" val="42673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Kim</a:t>
            </a:r>
            <a:r>
              <a:rPr lang="it-IT" b="1" dirty="0"/>
              <a:t> </a:t>
            </a:r>
            <a:r>
              <a:rPr lang="it-IT" b="1" dirty="0" err="1" smtClean="0"/>
              <a:t>Kardashian</a:t>
            </a:r>
            <a:r>
              <a:rPr lang="it-IT" b="1" dirty="0" smtClean="0"/>
              <a:t> 1810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2064544"/>
            <a:ext cx="3200400" cy="4433888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58" y="2064544"/>
            <a:ext cx="2936350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Redattore sociale 1864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it-IT" b="1" dirty="0"/>
              <a:t>I suoi movimenti </a:t>
            </a:r>
            <a:r>
              <a:rPr lang="it-IT" dirty="0"/>
              <a:t>avevano qualcosa di brusco e capriccioso che </a:t>
            </a:r>
            <a:r>
              <a:rPr lang="it-IT" b="1" dirty="0"/>
              <a:t>ricordava quelli delle scimmie</a:t>
            </a:r>
            <a:r>
              <a:rPr lang="it-IT" dirty="0"/>
              <a:t>. Soprattutto aveva un modo di sporgere le labbra che assomigliava in tutto e per tutto a quello che abbiamo avuto modo di osservare nell’orangotango. (…) </a:t>
            </a:r>
            <a:endParaRPr lang="it-IT" dirty="0" smtClean="0"/>
          </a:p>
          <a:p>
            <a:pPr algn="just"/>
            <a:r>
              <a:rPr lang="it-IT" b="1" dirty="0" smtClean="0"/>
              <a:t>(</a:t>
            </a:r>
            <a:r>
              <a:rPr lang="it-IT" b="1" dirty="0"/>
              <a:t>Le sue natiche</a:t>
            </a:r>
            <a:r>
              <a:rPr lang="it-IT" b="1" dirty="0" smtClean="0"/>
              <a:t>) </a:t>
            </a:r>
            <a:r>
              <a:rPr lang="it-IT" b="1" dirty="0"/>
              <a:t>assomigliano </a:t>
            </a:r>
            <a:r>
              <a:rPr lang="it-IT" dirty="0"/>
              <a:t>in modo sorprendente alle escrescenze che spuntano sulle </a:t>
            </a:r>
            <a:r>
              <a:rPr lang="it-IT" b="1" dirty="0"/>
              <a:t>femmine dei mandrilli,</a:t>
            </a:r>
            <a:r>
              <a:rPr lang="it-IT" dirty="0"/>
              <a:t> </a:t>
            </a:r>
            <a:r>
              <a:rPr lang="it-IT" dirty="0" smtClean="0"/>
              <a:t>che </a:t>
            </a:r>
            <a:r>
              <a:rPr lang="it-IT" dirty="0"/>
              <a:t>in certe fasi della loro vita si sviluppano in modo mostruoso. (…) Tutti questi caratteri, sebbene in maniera quasi impercettibile, accomunano </a:t>
            </a:r>
            <a:r>
              <a:rPr lang="it-IT" b="1" dirty="0"/>
              <a:t>le negre e le Boscimane alle femmine delle scimmie».</a:t>
            </a:r>
          </a:p>
          <a:p>
            <a:pPr algn="just"/>
            <a:r>
              <a:rPr lang="it-IT" dirty="0"/>
              <a:t>(Georges </a:t>
            </a:r>
            <a:r>
              <a:rPr lang="it-IT" dirty="0" err="1"/>
              <a:t>Cuvier</a:t>
            </a:r>
            <a:r>
              <a:rPr lang="it-IT" dirty="0"/>
              <a:t>, «</a:t>
            </a:r>
            <a:r>
              <a:rPr lang="it-IT" dirty="0" err="1"/>
              <a:t>Extrait</a:t>
            </a:r>
            <a:r>
              <a:rPr lang="it-IT" dirty="0"/>
              <a:t> d’</a:t>
            </a:r>
            <a:r>
              <a:rPr lang="it-IT" dirty="0" err="1"/>
              <a:t>observations</a:t>
            </a:r>
            <a:r>
              <a:rPr lang="it-IT" dirty="0"/>
              <a:t> </a:t>
            </a:r>
            <a:r>
              <a:rPr lang="it-IT" dirty="0" err="1"/>
              <a:t>faites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le </a:t>
            </a:r>
            <a:r>
              <a:rPr lang="it-IT" dirty="0" err="1"/>
              <a:t>cadavre</a:t>
            </a:r>
            <a:r>
              <a:rPr lang="it-IT" dirty="0"/>
              <a:t> d’une femme </a:t>
            </a:r>
            <a:r>
              <a:rPr lang="it-IT" dirty="0" err="1"/>
              <a:t>connue</a:t>
            </a:r>
            <a:r>
              <a:rPr lang="it-IT" dirty="0"/>
              <a:t> à Paris et à </a:t>
            </a:r>
            <a:r>
              <a:rPr lang="it-IT" dirty="0" err="1"/>
              <a:t>Londres</a:t>
            </a:r>
            <a:r>
              <a:rPr lang="it-IT" dirty="0"/>
              <a:t> </a:t>
            </a:r>
            <a:r>
              <a:rPr lang="it-IT" dirty="0" err="1"/>
              <a:t>sous</a:t>
            </a:r>
            <a:r>
              <a:rPr lang="it-IT" dirty="0"/>
              <a:t> le nome de </a:t>
            </a:r>
            <a:r>
              <a:rPr lang="it-IT" dirty="0" err="1"/>
              <a:t>Vénus</a:t>
            </a:r>
            <a:r>
              <a:rPr lang="it-IT" dirty="0"/>
              <a:t> </a:t>
            </a:r>
            <a:r>
              <a:rPr lang="it-IT" dirty="0" err="1"/>
              <a:t>Hottentotte</a:t>
            </a:r>
            <a:r>
              <a:rPr lang="it-IT" dirty="0"/>
              <a:t>», in </a:t>
            </a:r>
            <a:r>
              <a:rPr lang="it-IT" dirty="0" err="1"/>
              <a:t>Cuvier</a:t>
            </a:r>
            <a:r>
              <a:rPr lang="it-IT" dirty="0"/>
              <a:t> et al., </a:t>
            </a:r>
            <a:r>
              <a:rPr lang="it-IT" dirty="0" err="1"/>
              <a:t>Discours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révolutions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globe, 1864</a:t>
            </a:r>
            <a:r>
              <a:rPr lang="it-IT" dirty="0" smtClean="0"/>
              <a:t>.)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Lo studio fu scritto dopo l’esame del corpo di </a:t>
            </a:r>
            <a:r>
              <a:rPr lang="it-IT" b="1" dirty="0" err="1"/>
              <a:t>Saartjie</a:t>
            </a:r>
            <a:r>
              <a:rPr lang="it-IT" b="1" dirty="0"/>
              <a:t> </a:t>
            </a:r>
            <a:r>
              <a:rPr lang="it-IT" b="1" dirty="0" err="1"/>
              <a:t>Baartman</a:t>
            </a:r>
            <a:r>
              <a:rPr lang="it-IT" dirty="0"/>
              <a:t>, una giovane schiava di etnia </a:t>
            </a:r>
            <a:r>
              <a:rPr lang="it-IT" dirty="0" err="1"/>
              <a:t>khoi</a:t>
            </a:r>
            <a:r>
              <a:rPr lang="it-IT" dirty="0"/>
              <a:t>, conosciuta come «la Venere ottentotta», portata a Londra nel 1810, fatta girare come un animale da circo e costretta a entrare e uscire da una gabbia dimenando nuda davanti al pubblico il sedere particolarmente sporgente. </a:t>
            </a:r>
            <a:endParaRPr lang="it-IT" dirty="0" smtClean="0"/>
          </a:p>
          <a:p>
            <a:pPr algn="just"/>
            <a:r>
              <a:rPr lang="it-IT" dirty="0" smtClean="0"/>
              <a:t> </a:t>
            </a: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cadavere della poveretta, morta probabilmente di sifilide e di polmonite dopo essere stata spinta a prostituirsi una volta abbandonata a Parigi, fu vivisezionato</a:t>
            </a:r>
            <a:r>
              <a:rPr lang="it-IT" b="1" dirty="0"/>
              <a:t>. Il cervello e la vagina </a:t>
            </a:r>
            <a:r>
              <a:rPr lang="it-IT" dirty="0"/>
              <a:t>che presentava una specie di «velo del pudore», </a:t>
            </a:r>
            <a:r>
              <a:rPr lang="it-IT" b="1" dirty="0"/>
              <a:t>vennero esposti fino al 1974</a:t>
            </a:r>
            <a:r>
              <a:rPr lang="it-IT" dirty="0"/>
              <a:t>, </a:t>
            </a:r>
            <a:r>
              <a:rPr lang="it-IT" b="1" dirty="0"/>
              <a:t>per circa un secolo e mezzo al </a:t>
            </a:r>
            <a:r>
              <a:rPr lang="it-IT" b="1" dirty="0" err="1"/>
              <a:t>Musée</a:t>
            </a:r>
            <a:r>
              <a:rPr lang="it-IT" b="1" dirty="0"/>
              <a:t> de l’</a:t>
            </a:r>
            <a:r>
              <a:rPr lang="it-IT" b="1" dirty="0" err="1"/>
              <a:t>Homme</a:t>
            </a:r>
            <a:r>
              <a:rPr lang="it-IT" b="1" dirty="0"/>
              <a:t> di Parigi. </a:t>
            </a:r>
            <a:endParaRPr lang="it-IT" b="1" dirty="0" smtClean="0"/>
          </a:p>
          <a:p>
            <a:pPr algn="just"/>
            <a:r>
              <a:rPr lang="it-IT" dirty="0" smtClean="0"/>
              <a:t>Oggi </a:t>
            </a:r>
            <a:r>
              <a:rPr lang="it-IT" dirty="0"/>
              <a:t>i resti di </a:t>
            </a:r>
            <a:r>
              <a:rPr lang="it-IT" dirty="0" err="1"/>
              <a:t>Saartjie</a:t>
            </a:r>
            <a:r>
              <a:rPr lang="it-IT" dirty="0"/>
              <a:t>, di cui si ignora il nome originario, riposano in Sudafrica dove, per iniziativa di Nelson Mandela, sono stati sepolti l’8 marzo, giorno della festa della donna.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6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particolari sono importanti?</a:t>
            </a:r>
            <a:endParaRPr lang="it-IT" dirty="0"/>
          </a:p>
        </p:txBody>
      </p:sp>
      <p:pic>
        <p:nvPicPr>
          <p:cNvPr id="10" name="Immagine 9" descr="doppia p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" y="1906952"/>
            <a:ext cx="8486832" cy="33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FORMULA</a:t>
            </a:r>
            <a:endParaRPr lang="it-IT" dirty="0"/>
          </a:p>
        </p:txBody>
      </p:sp>
      <p:pic>
        <p:nvPicPr>
          <p:cNvPr id="6" name="Segnaposto contenuto 5" descr="al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99" r="-92099"/>
          <a:stretch>
            <a:fillRect/>
          </a:stretch>
        </p:blipFill>
        <p:spPr>
          <a:xfrm>
            <a:off x="730819" y="1540544"/>
            <a:ext cx="7955981" cy="4375483"/>
          </a:xfrm>
        </p:spPr>
      </p:pic>
    </p:spTree>
    <p:extLst>
      <p:ext uri="{BB962C8B-B14F-4D97-AF65-F5344CB8AC3E}">
        <p14:creationId xmlns:p14="http://schemas.microsoft.com/office/powerpoint/2010/main" val="5932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CATEGORIE DELL’ INDICIBILE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POVERTA’</a:t>
            </a:r>
          </a:p>
          <a:p>
            <a:r>
              <a:rPr lang="it-IT" dirty="0" smtClean="0"/>
              <a:t>HANDICAP</a:t>
            </a:r>
          </a:p>
          <a:p>
            <a:r>
              <a:rPr lang="it-IT" dirty="0" smtClean="0"/>
              <a:t>MALATTIA</a:t>
            </a:r>
          </a:p>
          <a:p>
            <a:r>
              <a:rPr lang="it-IT" dirty="0" smtClean="0"/>
              <a:t>SOFFERENZA</a:t>
            </a:r>
          </a:p>
          <a:p>
            <a:r>
              <a:rPr lang="it-IT" dirty="0" smtClean="0"/>
              <a:t>DIVERSITA’</a:t>
            </a:r>
          </a:p>
          <a:p>
            <a:r>
              <a:rPr lang="it-IT" dirty="0" smtClean="0"/>
              <a:t>DISAGIO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35" y="1417638"/>
            <a:ext cx="3147970" cy="2208277"/>
          </a:xfrm>
          <a:prstGeom prst="rect">
            <a:avLst/>
          </a:prstGeom>
        </p:spPr>
      </p:pic>
      <p:pic>
        <p:nvPicPr>
          <p:cNvPr id="6" name="Immagine 5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13" y="4337212"/>
            <a:ext cx="3387800" cy="2225919"/>
          </a:xfrm>
          <a:prstGeom prst="rect">
            <a:avLst/>
          </a:prstGeom>
        </p:spPr>
      </p:pic>
      <p:pic>
        <p:nvPicPr>
          <p:cNvPr id="7" name="Immagine 6" descr="pove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87" y="2038805"/>
            <a:ext cx="2761184" cy="21169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843" y="3260512"/>
            <a:ext cx="2803299" cy="21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OGGETTO SOCIALE CONDIVISIBILE</a:t>
            </a:r>
            <a:endParaRPr lang="it-IT" b="1" dirty="0"/>
          </a:p>
        </p:txBody>
      </p:sp>
      <p:sp>
        <p:nvSpPr>
          <p:cNvPr id="4" name="Callout con freccia destra 3"/>
          <p:cNvSpPr/>
          <p:nvPr/>
        </p:nvSpPr>
        <p:spPr>
          <a:xfrm>
            <a:off x="409406" y="3168250"/>
            <a:ext cx="5421196" cy="9144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it-IT" b="1" dirty="0">
                <a:solidFill>
                  <a:schemeClr val="tx1"/>
                </a:solidFill>
              </a:rPr>
              <a:t>VALORE PRESUNTO</a:t>
            </a:r>
          </a:p>
        </p:txBody>
      </p:sp>
      <p:sp>
        <p:nvSpPr>
          <p:cNvPr id="5" name="Callout con freccia sinistra 4"/>
          <p:cNvSpPr/>
          <p:nvPr/>
        </p:nvSpPr>
        <p:spPr>
          <a:xfrm>
            <a:off x="3378005" y="3386181"/>
            <a:ext cx="5404127" cy="10378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5661"/>
            </a:avLst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VALORE OGGETTIVO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Smile 5"/>
          <p:cNvSpPr/>
          <p:nvPr/>
        </p:nvSpPr>
        <p:spPr>
          <a:xfrm>
            <a:off x="1829824" y="1140296"/>
            <a:ext cx="5428022" cy="4985867"/>
          </a:xfrm>
          <a:prstGeom prst="smileyFace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L’ALGORITMO PERFETTO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PUNTO DI MASSIMA COMUNICAZIONE DEL PROPRIO </a:t>
            </a:r>
            <a:r>
              <a:rPr lang="it-IT" dirty="0">
                <a:solidFill>
                  <a:srgbClr val="FF0000"/>
                </a:solidFill>
              </a:rPr>
              <a:t>VALORE </a:t>
            </a:r>
            <a:r>
              <a:rPr lang="it-IT" dirty="0" smtClean="0">
                <a:solidFill>
                  <a:srgbClr val="FF0000"/>
                </a:solidFill>
              </a:rPr>
              <a:t>PRESUNTO</a:t>
            </a:r>
            <a:r>
              <a:rPr lang="it-IT" dirty="0"/>
              <a:t> </a:t>
            </a:r>
          </a:p>
          <a:p>
            <a:r>
              <a:rPr lang="it-IT" dirty="0"/>
              <a:t>PER TRASFORMARLO </a:t>
            </a:r>
            <a:r>
              <a:rPr lang="it-IT" dirty="0" smtClean="0"/>
              <a:t>IN </a:t>
            </a:r>
            <a:r>
              <a:rPr lang="it-IT" dirty="0">
                <a:solidFill>
                  <a:srgbClr val="FF0000"/>
                </a:solidFill>
              </a:rPr>
              <a:t>VALORE </a:t>
            </a:r>
            <a:r>
              <a:rPr lang="it-IT" dirty="0" smtClean="0">
                <a:solidFill>
                  <a:srgbClr val="FF0000"/>
                </a:solidFill>
              </a:rPr>
              <a:t>OGGETTIVO</a:t>
            </a:r>
          </a:p>
          <a:p>
            <a:r>
              <a:rPr lang="it-IT" dirty="0" smtClean="0"/>
              <a:t>SENZA </a:t>
            </a:r>
            <a:r>
              <a:rPr lang="it-IT" dirty="0" smtClean="0">
                <a:solidFill>
                  <a:srgbClr val="FF0000"/>
                </a:solidFill>
              </a:rPr>
              <a:t>CAPOVOGERNE IL SENSO </a:t>
            </a:r>
          </a:p>
          <a:p>
            <a:r>
              <a:rPr lang="it-IT" dirty="0" smtClean="0"/>
              <a:t>PRODURRE UN </a:t>
            </a:r>
            <a:r>
              <a:rPr lang="it-IT" dirty="0">
                <a:solidFill>
                  <a:srgbClr val="FF0000"/>
                </a:solidFill>
              </a:rPr>
              <a:t>OGGETTO SOCIALE </a:t>
            </a:r>
            <a:r>
              <a:rPr lang="it-IT" dirty="0" smtClean="0">
                <a:solidFill>
                  <a:srgbClr val="FF0000"/>
                </a:solidFill>
              </a:rPr>
              <a:t>CONDIVISIBILE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                        </a:t>
            </a:r>
            <a:r>
              <a:rPr lang="it-IT" dirty="0" smtClean="0"/>
              <a:t>   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246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Forse non c’è una formula matematica per essere efficaci e onesti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9562" b="9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24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32980" y="839860"/>
            <a:ext cx="70455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LA PERCEZIONE DELL’OGGETTO SOCIALE VARIA NEL TEMPO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IL SENSO COMUNE RISPETTO AI VALORI OGGETTIVI VARIA NEL TEMPO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LA SENSIBILITA’ DEI MEDIATORI SI ADEGUA AL COMUNE SENTIRE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SE L’OBIETTIVO E’ ESSERE POPOLARI OCCORRE ESSERE SPIETATI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SE L’OBIETTIVO E’ L’ONESTA’ CULTURALE SI DIVENTA IMPOPOLARI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…A MENO CHE SI CERCHI DI APPLICARE L’ALGORITMO PERFETTO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CHE MAI CI DARA’ LA CERTEZZA DI ESSERE PERFETTI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FACCIAMOCENE UNA RAGIONE…….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526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COMUNICARSI E’ UN VALORE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Incide sulla reputazione</a:t>
            </a:r>
          </a:p>
          <a:p>
            <a:r>
              <a:rPr lang="it-IT" dirty="0" smtClean="0"/>
              <a:t>Produce popolarità</a:t>
            </a:r>
          </a:p>
          <a:p>
            <a:r>
              <a:rPr lang="it-IT" dirty="0" smtClean="0"/>
              <a:t>Costruisce </a:t>
            </a:r>
            <a:r>
              <a:rPr lang="it-IT" dirty="0"/>
              <a:t>l</a:t>
            </a:r>
            <a:r>
              <a:rPr lang="it-IT" dirty="0" smtClean="0"/>
              <a:t>’epica individuale</a:t>
            </a:r>
          </a:p>
          <a:p>
            <a:r>
              <a:rPr lang="it-IT" dirty="0" smtClean="0"/>
              <a:t>Attribuisce carisma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Freccia su 4"/>
          <p:cNvSpPr/>
          <p:nvPr/>
        </p:nvSpPr>
        <p:spPr>
          <a:xfrm>
            <a:off x="6602246" y="1723089"/>
            <a:ext cx="1540324" cy="3342194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8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COMUNICARSI </a:t>
            </a:r>
            <a:r>
              <a:rPr lang="it-IT" b="1" dirty="0" smtClean="0">
                <a:solidFill>
                  <a:srgbClr val="FF0000"/>
                </a:solidFill>
              </a:rPr>
              <a:t>NON</a:t>
            </a:r>
            <a:r>
              <a:rPr lang="it-IT" b="1" dirty="0" smtClean="0"/>
              <a:t> E’ UN VALORE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Distorce la realtà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Condiziona il giudizio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Droga il mercato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Uccide la verità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5" name="Freccia giù 4"/>
          <p:cNvSpPr/>
          <p:nvPr/>
        </p:nvSpPr>
        <p:spPr>
          <a:xfrm>
            <a:off x="6505701" y="1893912"/>
            <a:ext cx="1703708" cy="4232252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7182" y="274638"/>
            <a:ext cx="8099617" cy="1015878"/>
          </a:xfrm>
        </p:spPr>
        <p:txBody>
          <a:bodyPr>
            <a:noAutofit/>
          </a:bodyPr>
          <a:lstStyle/>
          <a:p>
            <a:pPr algn="just"/>
            <a:r>
              <a:rPr lang="it-IT" sz="4000" b="1" dirty="0" smtClean="0"/>
              <a:t>   </a:t>
            </a:r>
            <a:r>
              <a:rPr lang="it-IT" sz="3600" b="1" dirty="0" smtClean="0"/>
              <a:t>VALORI PRESUNTI </a:t>
            </a:r>
            <a:r>
              <a:rPr lang="it-IT" sz="4000" b="1" dirty="0" smtClean="0"/>
              <a:t>= </a:t>
            </a:r>
            <a:r>
              <a:rPr lang="it-IT" sz="3600" b="1" dirty="0" smtClean="0"/>
              <a:t>SUPERPOTERI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ATTENZIONE</a:t>
            </a:r>
          </a:p>
          <a:p>
            <a:r>
              <a:rPr lang="it-IT" dirty="0" smtClean="0"/>
              <a:t>SOLIDARIETA’</a:t>
            </a:r>
          </a:p>
          <a:p>
            <a:r>
              <a:rPr lang="it-IT" dirty="0" smtClean="0"/>
              <a:t>UGUALI DIRITTI</a:t>
            </a:r>
          </a:p>
          <a:p>
            <a:r>
              <a:rPr lang="it-IT" dirty="0" smtClean="0"/>
              <a:t>TOLLERANZA</a:t>
            </a:r>
          </a:p>
          <a:p>
            <a:r>
              <a:rPr lang="it-IT" dirty="0" smtClean="0"/>
              <a:t>CONDIVISIONE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terza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98" y="4021766"/>
            <a:ext cx="3543620" cy="2338789"/>
          </a:xfrm>
          <a:prstGeom prst="rect">
            <a:avLst/>
          </a:prstGeom>
        </p:spPr>
      </p:pic>
      <p:pic>
        <p:nvPicPr>
          <p:cNvPr id="6" name="Immagine 5" descr="Madre Teresa di Calcut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40" y="4308669"/>
            <a:ext cx="2841928" cy="19099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617" y="1543157"/>
            <a:ext cx="4110183" cy="2013990"/>
          </a:xfrm>
          <a:prstGeom prst="rect">
            <a:avLst/>
          </a:prstGeom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86" y="2305681"/>
            <a:ext cx="2838683" cy="188901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074" y="1474878"/>
            <a:ext cx="2459633" cy="20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VALORI OGGETTIVI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818" y="16753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NUMERO DELLE COPIE VENDUTE</a:t>
            </a:r>
          </a:p>
          <a:p>
            <a:r>
              <a:rPr lang="it-IT" dirty="0" smtClean="0"/>
              <a:t>DATI D’ ASCOLTI</a:t>
            </a:r>
          </a:p>
          <a:p>
            <a:r>
              <a:rPr lang="it-IT" dirty="0" smtClean="0"/>
              <a:t>PAGINE VISTE/UTENTI UNICI</a:t>
            </a:r>
          </a:p>
          <a:p>
            <a:endParaRPr lang="it-IT" dirty="0" smtClean="0"/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CREA OPINIONE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FA NASCERE UN CASO </a:t>
            </a:r>
          </a:p>
          <a:p>
            <a:r>
              <a:rPr lang="it-IT" dirty="0">
                <a:solidFill>
                  <a:srgbClr val="FF0000"/>
                </a:solidFill>
              </a:rPr>
              <a:t>OTTIENE FEEDBACK POLITICA E ISTITUZIONI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1" name="Callout con freccia in giù 10"/>
          <p:cNvSpPr/>
          <p:nvPr/>
        </p:nvSpPr>
        <p:spPr>
          <a:xfrm>
            <a:off x="472818" y="1417638"/>
            <a:ext cx="7093984" cy="293187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142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3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parole sono importanti?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5777" r="15777"/>
          <a:stretch>
            <a:fillRect/>
          </a:stretch>
        </p:blipFill>
        <p:spPr>
          <a:xfrm>
            <a:off x="1959549" y="1520059"/>
            <a:ext cx="5143223" cy="2828575"/>
          </a:xfrm>
        </p:spPr>
      </p:pic>
      <p:sp>
        <p:nvSpPr>
          <p:cNvPr id="5" name="CasellaDiTesto 4"/>
          <p:cNvSpPr txBox="1"/>
          <p:nvPr/>
        </p:nvSpPr>
        <p:spPr>
          <a:xfrm>
            <a:off x="1331403" y="4977705"/>
            <a:ext cx="61820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ANDATE PURE AVANTI A TRATTARLI COME </a:t>
            </a:r>
            <a:r>
              <a:rPr lang="it-IT" sz="3600" b="1" dirty="0" smtClean="0">
                <a:solidFill>
                  <a:srgbClr val="FF0000"/>
                </a:solidFill>
              </a:rPr>
              <a:t>MONGOLOIDI</a:t>
            </a:r>
            <a:r>
              <a:rPr lang="it-IT" sz="3600" b="1" dirty="0" smtClean="0"/>
              <a:t>!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83900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MAURO E MARTA FINALMENTE SPOSI UNA STORIA</a:t>
            </a:r>
            <a:br>
              <a:rPr lang="it-IT" sz="2800" b="1" dirty="0" smtClean="0"/>
            </a:br>
            <a:r>
              <a:rPr lang="it-IT" sz="2800" b="1" dirty="0" smtClean="0"/>
              <a:t> D’ AMORE E DI SINDROME DI DOWN</a:t>
            </a:r>
            <a:endParaRPr lang="it-IT" sz="2800" b="1" dirty="0"/>
          </a:p>
        </p:txBody>
      </p:sp>
      <p:pic>
        <p:nvPicPr>
          <p:cNvPr id="4" name="Segnaposto contenuto 3" descr="Senza titolo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0" b="21520"/>
          <a:stretch>
            <a:fillRect/>
          </a:stretch>
        </p:blipFill>
        <p:spPr>
          <a:xfrm>
            <a:off x="457200" y="1600200"/>
            <a:ext cx="7647282" cy="4205711"/>
          </a:xfrm>
        </p:spPr>
      </p:pic>
    </p:spTree>
    <p:extLst>
      <p:ext uri="{BB962C8B-B14F-4D97-AF65-F5344CB8AC3E}">
        <p14:creationId xmlns:p14="http://schemas.microsoft.com/office/powerpoint/2010/main" val="11922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Informazione sociale 1934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2" y="1256219"/>
            <a:ext cx="6599382" cy="3499672"/>
          </a:xfrm>
        </p:spPr>
      </p:pic>
      <p:sp>
        <p:nvSpPr>
          <p:cNvPr id="5" name="Rettangolo 4"/>
          <p:cNvSpPr/>
          <p:nvPr/>
        </p:nvSpPr>
        <p:spPr>
          <a:xfrm>
            <a:off x="184727" y="5027366"/>
            <a:ext cx="8386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                 </a:t>
            </a:r>
            <a:r>
              <a:rPr lang="it-IT" b="1" dirty="0" smtClean="0"/>
              <a:t>Panoramica </a:t>
            </a:r>
            <a:r>
              <a:rPr lang="it-IT" b="1" dirty="0"/>
              <a:t>di 33 anomalie </a:t>
            </a:r>
            <a:r>
              <a:rPr lang="it-IT" b="1" dirty="0" smtClean="0"/>
              <a:t>umane esibite nel circo Barnum </a:t>
            </a:r>
            <a:r>
              <a:rPr lang="it-IT" b="1" dirty="0"/>
              <a:t>&amp; </a:t>
            </a:r>
            <a:r>
              <a:rPr lang="it-IT" b="1" dirty="0" smtClean="0"/>
              <a:t>Bailey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215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721</Words>
  <Application>Microsoft Office PowerPoint</Application>
  <PresentationFormat>Presentazione su schermo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di Office</vt:lpstr>
      <vt:lpstr> ALLA RICERCA DELL’ALGORITMO PERFETTO</vt:lpstr>
      <vt:lpstr>CATEGORIE DELL’ INDICIBILE</vt:lpstr>
      <vt:lpstr>  COMUNICARSI E’ UN VALORE </vt:lpstr>
      <vt:lpstr>COMUNICARSI NON E’ UN VALORE  </vt:lpstr>
      <vt:lpstr>   VALORI PRESUNTI = SUPERPOTERI</vt:lpstr>
      <vt:lpstr>VALORI OGGETTIVI</vt:lpstr>
      <vt:lpstr>Le parole sono importanti?</vt:lpstr>
      <vt:lpstr>MAURO E MARTA FINALMENTE SPOSI UNA STORIA  D’ AMORE E DI SINDROME DI DOWN</vt:lpstr>
      <vt:lpstr>Informazione sociale 1934</vt:lpstr>
      <vt:lpstr>Film sociale 1932</vt:lpstr>
      <vt:lpstr>“Ascensori e scale mobili sono per nani, zoppi e handicappati”. Parola di Sgarbi (top10) </vt:lpstr>
      <vt:lpstr>Un filone info-sociale?</vt:lpstr>
      <vt:lpstr>Cavalcare il filone?</vt:lpstr>
      <vt:lpstr>MEGLIO SI COMUNICA  PIU’ VALE </vt:lpstr>
      <vt:lpstr>KIM KARDASHIAN vale perché comunica al meglio</vt:lpstr>
      <vt:lpstr>Kim Kardashian 1810</vt:lpstr>
      <vt:lpstr>Redattore sociale 1864</vt:lpstr>
      <vt:lpstr>I particolari sono importanti?</vt:lpstr>
      <vt:lpstr>UNA FORMULA</vt:lpstr>
      <vt:lpstr>OGGETTO SOCIALE CONDIVISIBILE</vt:lpstr>
      <vt:lpstr>   L’ALGORITMO PERFETTO </vt:lpstr>
      <vt:lpstr>Forse non c’è una formula matematica per essere efficaci e onesti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 RICERCA DELL’ALGORITMO PERFETTO</dc:title>
  <dc:creator>Gianluca Nicoletti</dc:creator>
  <cp:lastModifiedBy>Elisabetta</cp:lastModifiedBy>
  <cp:revision>56</cp:revision>
  <dcterms:created xsi:type="dcterms:W3CDTF">2014-11-26T21:48:22Z</dcterms:created>
  <dcterms:modified xsi:type="dcterms:W3CDTF">2018-01-22T15:49:54Z</dcterms:modified>
</cp:coreProperties>
</file>